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7"/>
  </p:handoutMasterIdLst>
  <p:sldIdLst>
    <p:sldId id="256" r:id="rId2"/>
    <p:sldId id="257" r:id="rId3"/>
    <p:sldId id="258" r:id="rId4"/>
    <p:sldId id="265" r:id="rId5"/>
    <p:sldId id="282" r:id="rId6"/>
    <p:sldId id="283" r:id="rId7"/>
    <p:sldId id="260" r:id="rId8"/>
    <p:sldId id="261" r:id="rId9"/>
    <p:sldId id="262" r:id="rId10"/>
    <p:sldId id="264" r:id="rId11"/>
    <p:sldId id="281" r:id="rId12"/>
    <p:sldId id="277" r:id="rId13"/>
    <p:sldId id="263" r:id="rId14"/>
    <p:sldId id="278" r:id="rId15"/>
    <p:sldId id="266" r:id="rId16"/>
    <p:sldId id="267" r:id="rId17"/>
    <p:sldId id="279" r:id="rId18"/>
    <p:sldId id="269" r:id="rId19"/>
    <p:sldId id="271" r:id="rId20"/>
    <p:sldId id="272" r:id="rId21"/>
    <p:sldId id="273" r:id="rId22"/>
    <p:sldId id="274" r:id="rId23"/>
    <p:sldId id="275" r:id="rId24"/>
    <p:sldId id="276" r:id="rId25"/>
    <p:sldId id="280" r:id="rId26"/>
  </p:sldIdLst>
  <p:sldSz cx="9144000" cy="6858000" type="screen4x3"/>
  <p:notesSz cx="7099300" cy="10234613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286E3689-DC6D-44C3-8000-5187872A198E}" type="datetimeFigureOut">
              <a:rPr lang="da-DK" smtClean="0"/>
              <a:pPr/>
              <a:t>07-10-2009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9AA6A7E7-B52E-44AF-890B-B37F10B1A20E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da-DK" dirty="0" smtClean="0"/>
              <a:t>Klik for at redigere titeltypografi i masteren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dirty="0" smtClean="0"/>
              <a:t>Klik for at redigere undertiteltypografien i masteren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07-10-2009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07-10-2009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07-10-2009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da-DK" dirty="0" smtClean="0"/>
              <a:t>Klik for at redigere titeltypografi i masteren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da-DK" dirty="0" smtClean="0"/>
              <a:t>Klik for at redigere teksttypografierne i masteren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07-10-2009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07-10-2009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07-10-2009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07-10-2009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07-10-2009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07-10-2009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07-10-2009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teksttypografierne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D1E4D-6B93-4EE9-8A10-B8AD336451E2}" type="datetimeFigureOut">
              <a:rPr lang="da-DK" smtClean="0"/>
              <a:pPr/>
              <a:t>07-10-2009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dirty="0" smtClean="0"/>
              <a:t>Klik for at redigere titeltypografi i masteren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 smtClean="0"/>
              <a:t>Klik for at redigere teksttypografierne i masteren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FD1E4D-6B93-4EE9-8A10-B8AD336451E2}" type="datetimeFigureOut">
              <a:rPr lang="da-DK" smtClean="0"/>
              <a:pPr/>
              <a:t>07-10-2009</a:t>
            </a:fld>
            <a:endParaRPr lang="da-DK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E68CA-CE29-48B2-A76D-5FAA5388020D}" type="slidenum">
              <a:rPr lang="da-DK" smtClean="0"/>
              <a:pPr/>
              <a:t>‹nr.›</a:t>
            </a:fld>
            <a:endParaRPr lang="da-DK"/>
          </a:p>
        </p:txBody>
      </p:sp>
      <p:pic>
        <p:nvPicPr>
          <p:cNvPr id="9" name="Billede 8" descr="logo.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000892" y="214290"/>
            <a:ext cx="1829268" cy="1646342"/>
          </a:xfrm>
          <a:prstGeom prst="rect">
            <a:avLst/>
          </a:prstGeom>
        </p:spPr>
      </p:pic>
      <p:pic>
        <p:nvPicPr>
          <p:cNvPr id="10" name="Billede 9" descr="vandmærke.pn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1857356" y="1643050"/>
            <a:ext cx="5128049" cy="4237805"/>
          </a:xfrm>
          <a:prstGeom prst="rect">
            <a:avLst/>
          </a:prstGeom>
        </p:spPr>
      </p:pic>
      <p:pic>
        <p:nvPicPr>
          <p:cNvPr id="11" name="Billede 10" descr="Sidefod.png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785786" y="6357958"/>
            <a:ext cx="7359756" cy="30487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err="1" smtClean="0"/>
              <a:t>Tilbagemelding.dk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- vejen til bedre underretning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Christel Jørgensen</a:t>
            </a:r>
          </a:p>
          <a:p>
            <a:r>
              <a:rPr lang="da-DK" dirty="0" smtClean="0"/>
              <a:t>UVdata </a:t>
            </a:r>
            <a:r>
              <a:rPr lang="da-DK" dirty="0" smtClean="0"/>
              <a:t>A/S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a-DK" dirty="0" smtClean="0"/>
              <a:t>Så gik der integration i den……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da-DK" sz="2200" dirty="0" smtClean="0"/>
              <a:t>En skole sender en tilbagemelding </a:t>
            </a:r>
          </a:p>
          <a:p>
            <a:pPr marL="1314450" lvl="2" indent="-514350">
              <a:buFont typeface="+mj-lt"/>
              <a:buAutoNum type="arabicPeriod"/>
            </a:pPr>
            <a:r>
              <a:rPr lang="da-DK" sz="2200" dirty="0" smtClean="0"/>
              <a:t>webportal eller webservice (integration)</a:t>
            </a:r>
          </a:p>
          <a:p>
            <a:pPr marL="2686050" lvl="5" indent="-514350">
              <a:buNone/>
            </a:pPr>
            <a:endParaRPr lang="da-DK" sz="1800" dirty="0" smtClean="0"/>
          </a:p>
          <a:p>
            <a:pPr marL="514350" indent="-514350">
              <a:buFont typeface="+mj-lt"/>
              <a:buAutoNum type="arabicPeriod"/>
            </a:pPr>
            <a:r>
              <a:rPr lang="da-DK" sz="2200" dirty="0" smtClean="0"/>
              <a:t>Data registreres i den centrale tilbagemeldingsdatabase:</a:t>
            </a:r>
          </a:p>
          <a:p>
            <a:pPr marL="914400" lvl="1" indent="-514350">
              <a:buFont typeface="+mj-lt"/>
              <a:buAutoNum type="arabicPeriod"/>
            </a:pPr>
            <a:r>
              <a:rPr lang="da-DK" sz="2200" dirty="0" smtClean="0"/>
              <a:t>Skoletypen afgør indberetningen.</a:t>
            </a:r>
          </a:p>
          <a:p>
            <a:pPr marL="1314450" lvl="2" indent="-514350">
              <a:buFont typeface="+mj-lt"/>
              <a:buAutoNum type="arabicPeriod"/>
            </a:pPr>
            <a:r>
              <a:rPr lang="da-DK" sz="2200" dirty="0" smtClean="0"/>
              <a:t>IEU: CØSA, Speciale, Version oversættes til underplacering</a:t>
            </a:r>
          </a:p>
          <a:p>
            <a:pPr marL="1314450" lvl="2" indent="-514350">
              <a:buFont typeface="+mj-lt"/>
              <a:buAutoNum type="arabicPeriod"/>
            </a:pPr>
            <a:r>
              <a:rPr lang="da-DK" sz="2200" dirty="0" smtClean="0"/>
              <a:t>MVU: Aktivitetskode, gruppekode oversættes til underplacering</a:t>
            </a:r>
          </a:p>
          <a:p>
            <a:pPr marL="1314450" lvl="2" indent="-514350">
              <a:buFont typeface="+mj-lt"/>
              <a:buAutoNum type="arabicPeriod"/>
            </a:pPr>
            <a:r>
              <a:rPr lang="da-DK" sz="2200" dirty="0" smtClean="0"/>
              <a:t>Ingen ”officielle koder” - &gt; Indberetning med underplacering</a:t>
            </a:r>
          </a:p>
          <a:p>
            <a:pPr marL="1314450" lvl="2" indent="-514350">
              <a:buFont typeface="+mj-lt"/>
              <a:buAutoNum type="arabicPeriod"/>
            </a:pPr>
            <a:r>
              <a:rPr lang="da-DK" sz="2200" dirty="0" smtClean="0"/>
              <a:t>Grundskoler (privat, efterskoler): Indberetter klassetrin og klasse og der oversættes til underplacering</a:t>
            </a:r>
          </a:p>
          <a:p>
            <a:pPr marL="1314450" lvl="2" indent="-514350">
              <a:buFont typeface="+mj-lt"/>
              <a:buAutoNum type="arabicPeriod"/>
            </a:pPr>
            <a:r>
              <a:rPr lang="da-DK" sz="2200" dirty="0" smtClean="0"/>
              <a:t>Tilbagemelding undersøger om der er konfliktende indberetninger.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200" dirty="0" smtClean="0"/>
              <a:t>UU importerer tilbagemeldinger i </a:t>
            </a:r>
            <a:r>
              <a:rPr lang="da-DK" sz="2200" dirty="0" err="1" smtClean="0"/>
              <a:t>UVVej</a:t>
            </a:r>
            <a:endParaRPr lang="da-DK" sz="2200" dirty="0" smtClean="0"/>
          </a:p>
          <a:p>
            <a:pPr marL="514350" indent="-514350">
              <a:buFont typeface="+mj-lt"/>
              <a:buAutoNum type="arabicPeriod"/>
            </a:pPr>
            <a:endParaRPr lang="da-DK" sz="1400" dirty="0" smtClean="0"/>
          </a:p>
          <a:p>
            <a:pPr marL="514350" indent="-514350">
              <a:buFont typeface="+mj-lt"/>
              <a:buAutoNum type="arabicPeriod"/>
            </a:pPr>
            <a:r>
              <a:rPr lang="da-DK" sz="2200" dirty="0" smtClean="0"/>
              <a:t>Forvaltning modtager henter lister fra website med privat- og efterskoleelever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Uden integration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Webportal</a:t>
            </a:r>
          </a:p>
          <a:p>
            <a:pPr lvl="1"/>
            <a:r>
              <a:rPr lang="da-DK" dirty="0" smtClean="0"/>
              <a:t>Oplysninger tastes</a:t>
            </a:r>
          </a:p>
          <a:p>
            <a:pPr lvl="2"/>
            <a:r>
              <a:rPr lang="da-DK" dirty="0" smtClean="0"/>
              <a:t>Før, under og efter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929718" cy="6429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da-DK" sz="3600" dirty="0" smtClean="0"/>
              <a:t>Sådan kan det komme til at se ud….</a:t>
            </a:r>
            <a:endParaRPr lang="da-DK" sz="36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dirty="0" smtClean="0"/>
              <a:t>Institutioner</a:t>
            </a:r>
          </a:p>
          <a:p>
            <a:pPr lvl="1"/>
            <a:r>
              <a:rPr lang="da-DK" dirty="0" smtClean="0"/>
              <a:t>Erhvervsuddannelser</a:t>
            </a:r>
          </a:p>
          <a:p>
            <a:pPr lvl="2"/>
            <a:r>
              <a:rPr lang="da-DK" dirty="0" smtClean="0"/>
              <a:t>280 institutioner - 116.600 årselever</a:t>
            </a:r>
          </a:p>
          <a:p>
            <a:pPr lvl="1"/>
            <a:r>
              <a:rPr lang="da-DK" dirty="0" smtClean="0"/>
              <a:t>Gymnasier</a:t>
            </a:r>
          </a:p>
          <a:p>
            <a:pPr lvl="2"/>
            <a:r>
              <a:rPr lang="da-DK" dirty="0" smtClean="0"/>
              <a:t>137 institutioner</a:t>
            </a:r>
          </a:p>
          <a:p>
            <a:pPr lvl="1"/>
            <a:r>
              <a:rPr lang="da-DK" dirty="0" err="1" smtClean="0"/>
              <a:t>SOSU/VUC´ere</a:t>
            </a:r>
            <a:endParaRPr lang="da-DK" dirty="0" smtClean="0"/>
          </a:p>
          <a:p>
            <a:pPr lvl="2"/>
            <a:r>
              <a:rPr lang="da-DK" dirty="0" smtClean="0"/>
              <a:t>140 institutioner</a:t>
            </a:r>
          </a:p>
          <a:p>
            <a:pPr lvl="1"/>
            <a:r>
              <a:rPr lang="da-DK" dirty="0" smtClean="0"/>
              <a:t>Produktionsskoler</a:t>
            </a:r>
          </a:p>
          <a:p>
            <a:pPr lvl="2"/>
            <a:r>
              <a:rPr lang="da-DK" dirty="0" smtClean="0"/>
              <a:t>79 institutioner</a:t>
            </a:r>
          </a:p>
          <a:p>
            <a:pPr lvl="1"/>
            <a:r>
              <a:rPr lang="da-DK" dirty="0" err="1" smtClean="0"/>
              <a:t>Efter-</a:t>
            </a:r>
            <a:r>
              <a:rPr lang="da-DK" dirty="0" smtClean="0"/>
              <a:t>, </a:t>
            </a:r>
            <a:r>
              <a:rPr lang="da-DK" dirty="0" err="1" smtClean="0"/>
              <a:t>fri-</a:t>
            </a:r>
            <a:r>
              <a:rPr lang="da-DK" dirty="0" smtClean="0"/>
              <a:t> og privatskoler</a:t>
            </a:r>
          </a:p>
          <a:p>
            <a:pPr lvl="2"/>
            <a:r>
              <a:rPr lang="da-DK" dirty="0" smtClean="0"/>
              <a:t>773 skoler</a:t>
            </a:r>
          </a:p>
          <a:p>
            <a:pPr lvl="1"/>
            <a:r>
              <a:rPr lang="da-DK" dirty="0" smtClean="0"/>
              <a:t>Og en række flere</a:t>
            </a:r>
          </a:p>
          <a:p>
            <a:pPr lvl="1">
              <a:buNone/>
            </a:pPr>
            <a:endParaRPr lang="da-DK" dirty="0" smtClean="0"/>
          </a:p>
          <a:p>
            <a:pPr lvl="2">
              <a:buNone/>
            </a:pPr>
            <a:endParaRPr lang="da-DK" dirty="0" smtClean="0"/>
          </a:p>
        </p:txBody>
      </p:sp>
      <p:pic>
        <p:nvPicPr>
          <p:cNvPr id="4" name="Billede 3" descr="P508034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3504" y="2857496"/>
            <a:ext cx="3148418" cy="32258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Sådan ser det ud</a:t>
            </a:r>
            <a:endParaRPr lang="da-DK" dirty="0"/>
          </a:p>
        </p:txBody>
      </p:sp>
      <p:sp>
        <p:nvSpPr>
          <p:cNvPr id="7" name="Tekstboks 6"/>
          <p:cNvSpPr txBox="1"/>
          <p:nvPr/>
        </p:nvSpPr>
        <p:spPr>
          <a:xfrm>
            <a:off x="6500826" y="2571744"/>
            <a:ext cx="2143140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a-DK" dirty="0" smtClean="0"/>
              <a:t>Tjek det i UVvej &gt; Hjælp &gt; Information &gt; Skoler på </a:t>
            </a:r>
            <a:r>
              <a:rPr lang="da-DK" dirty="0" err="1" smtClean="0"/>
              <a:t>Tilbagemelding.dk</a:t>
            </a:r>
            <a:endParaRPr lang="da-DK" dirty="0"/>
          </a:p>
        </p:txBody>
      </p:sp>
      <p:graphicFrame>
        <p:nvGraphicFramePr>
          <p:cNvPr id="10" name="Pladsholder til indhold 9"/>
          <p:cNvGraphicFramePr>
            <a:graphicFrameLocks noGrp="1"/>
          </p:cNvGraphicFramePr>
          <p:nvPr>
            <p:ph idx="1"/>
          </p:nvPr>
        </p:nvGraphicFramePr>
        <p:xfrm>
          <a:off x="571472" y="1142982"/>
          <a:ext cx="5870181" cy="4983188"/>
        </p:xfrm>
        <a:graphic>
          <a:graphicData uri="http://schemas.openxmlformats.org/drawingml/2006/table">
            <a:tbl>
              <a:tblPr/>
              <a:tblGrid>
                <a:gridCol w="4298037"/>
                <a:gridCol w="1572144"/>
              </a:tblGrid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9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Skoletype</a:t>
                      </a:r>
                      <a:endParaRPr lang="da-DK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9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Antal</a:t>
                      </a:r>
                      <a:endParaRPr lang="da-DK" sz="9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Dagbehandlingstilbud og behandlingshjem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Daghøjskoler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Efterskoler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264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Erhvervsakademier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Erhvervsskoler m.v.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287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Folkehøjskoler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Folkeskoler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Friskoler og private grundskoler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318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Gymnasier og HF-kurser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Husholdnings- og håndarbejdsskoler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Institutioner inden for politi, forsvar m.v.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Kommunale ungdomsskoler og ungdomskostskoler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Kommuner pr. 1/1-2007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98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Kunstneriske og kulturelle uddannelsesinstitutioner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Maritime uddannelsesinstitutioner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Private gymnasier og HF-kurser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Private udbydere af AMU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Produktionsskoler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Professionshøjskoler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Specialskoler for børn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Specialskoler for voksne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Sprogcentre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Studenterkurser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Ungdommens Uddannelsesvejledning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Universiteter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Voksenuddannelsescentre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74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971">
                <a:tc>
                  <a:txBody>
                    <a:bodyPr/>
                    <a:lstStyle/>
                    <a:p>
                      <a:pPr algn="l" fontAlgn="b"/>
                      <a:r>
                        <a:rPr lang="da-DK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Hovedtotal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a-DK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1558</a:t>
                      </a:r>
                    </a:p>
                  </a:txBody>
                  <a:tcPr marL="8082" marR="8082" marT="808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 err="1" smtClean="0"/>
              <a:t>Tilbagemelding.dk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da-DK" sz="5400" dirty="0" smtClean="0">
              <a:latin typeface="Segoe Print" pitchFamily="2" charset="0"/>
            </a:endParaRPr>
          </a:p>
          <a:p>
            <a:pPr>
              <a:buNone/>
            </a:pPr>
            <a:r>
              <a:rPr lang="da-DK" sz="5400" dirty="0" smtClean="0">
                <a:latin typeface="Segoe Print" pitchFamily="2" charset="0"/>
              </a:rPr>
              <a:t>…..blev  nationaleje </a:t>
            </a:r>
            <a:r>
              <a:rPr lang="da-DK" sz="5400" dirty="0" smtClean="0">
                <a:latin typeface="Segoe Print" pitchFamily="2" charset="0"/>
                <a:sym typeface="Wingdings" pitchFamily="2" charset="2"/>
              </a:rPr>
              <a:t></a:t>
            </a:r>
            <a:endParaRPr lang="da-DK" sz="5400" dirty="0">
              <a:latin typeface="Segoe Prin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Kommunebrevene vs. </a:t>
            </a:r>
            <a:r>
              <a:rPr lang="da-DK" dirty="0" err="1" smtClean="0"/>
              <a:t>Tilbagemelding.dk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err="1" smtClean="0"/>
              <a:t>Èn</a:t>
            </a:r>
            <a:r>
              <a:rPr lang="da-DK" dirty="0" smtClean="0"/>
              <a:t> portal – en postkasse</a:t>
            </a:r>
          </a:p>
          <a:p>
            <a:pPr lvl="1"/>
            <a:r>
              <a:rPr lang="da-DK" dirty="0" smtClean="0"/>
              <a:t>Ens datoer</a:t>
            </a:r>
          </a:p>
          <a:p>
            <a:pPr lvl="1"/>
            <a:r>
              <a:rPr lang="da-DK" dirty="0" smtClean="0"/>
              <a:t>Ens statuskoder</a:t>
            </a:r>
          </a:p>
          <a:p>
            <a:pPr lvl="1"/>
            <a:r>
              <a:rPr lang="da-DK" dirty="0" smtClean="0"/>
              <a:t>Ens frafaldskoder</a:t>
            </a:r>
          </a:p>
          <a:p>
            <a:pPr lvl="1"/>
            <a:r>
              <a:rPr lang="da-DK" dirty="0" smtClean="0"/>
              <a:t>Ens systematik</a:t>
            </a:r>
          </a:p>
          <a:p>
            <a:pPr>
              <a:buNone/>
            </a:pPr>
            <a:endParaRPr lang="da-DK" dirty="0" smtClean="0"/>
          </a:p>
          <a:p>
            <a:pPr algn="ctr">
              <a:buNone/>
            </a:pPr>
            <a:r>
              <a:rPr lang="da-DK" dirty="0" smtClean="0"/>
              <a:t>Mindre </a:t>
            </a:r>
            <a:r>
              <a:rPr lang="da-DK" dirty="0" err="1" smtClean="0"/>
              <a:t>vejledertid</a:t>
            </a:r>
            <a:r>
              <a:rPr lang="da-DK" dirty="0" smtClean="0"/>
              <a:t> på detektiv arbejde</a:t>
            </a:r>
          </a:p>
          <a:p>
            <a:pPr algn="ctr">
              <a:buNone/>
            </a:pPr>
            <a:r>
              <a:rPr lang="da-DK" dirty="0" smtClean="0"/>
              <a:t>Bedre datagrundlag til vejledning og statistik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da-DK" sz="8000" dirty="0" smtClean="0">
              <a:latin typeface="Segoe Print" pitchFamily="2" charset="0"/>
            </a:endParaRPr>
          </a:p>
          <a:p>
            <a:pPr algn="ctr">
              <a:buNone/>
            </a:pPr>
            <a:r>
              <a:rPr lang="da-DK" sz="8000" dirty="0" smtClean="0">
                <a:latin typeface="Segoe Print" pitchFamily="2" charset="0"/>
              </a:rPr>
              <a:t>Pause</a:t>
            </a:r>
            <a:endParaRPr lang="da-DK" sz="8000" dirty="0">
              <a:latin typeface="Segoe Prin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Underretninger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972056" cy="4525963"/>
          </a:xfrm>
        </p:spPr>
        <p:txBody>
          <a:bodyPr/>
          <a:lstStyle/>
          <a:p>
            <a:r>
              <a:rPr lang="da-DK" dirty="0" smtClean="0"/>
              <a:t>Optaget </a:t>
            </a:r>
          </a:p>
          <a:p>
            <a:r>
              <a:rPr lang="da-DK" dirty="0" smtClean="0"/>
              <a:t>Afbrudt uddannelse</a:t>
            </a:r>
          </a:p>
          <a:p>
            <a:r>
              <a:rPr lang="da-DK" dirty="0" smtClean="0"/>
              <a:t>Gennemført uddannelse</a:t>
            </a:r>
          </a:p>
          <a:p>
            <a:pPr lvl="1"/>
            <a:r>
              <a:rPr lang="da-DK" dirty="0" smtClean="0"/>
              <a:t>Eksempelvis også grundforløb</a:t>
            </a:r>
          </a:p>
          <a:p>
            <a:r>
              <a:rPr lang="da-DK" dirty="0" smtClean="0"/>
              <a:t>I risiko for at afbryde uddannelsen</a:t>
            </a:r>
          </a:p>
          <a:p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5572132" y="1600200"/>
            <a:ext cx="3114668" cy="4525963"/>
          </a:xfrm>
        </p:spPr>
        <p:txBody>
          <a:bodyPr/>
          <a:lstStyle/>
          <a:p>
            <a:pPr>
              <a:buNone/>
            </a:pPr>
            <a:r>
              <a:rPr lang="da-DK" dirty="0" smtClean="0"/>
              <a:t>I gang</a:t>
            </a:r>
          </a:p>
          <a:p>
            <a:pPr>
              <a:buNone/>
            </a:pPr>
            <a:r>
              <a:rPr lang="da-DK" dirty="0" smtClean="0"/>
              <a:t>Afbrudt</a:t>
            </a:r>
          </a:p>
          <a:p>
            <a:pPr>
              <a:buNone/>
            </a:pPr>
            <a:r>
              <a:rPr lang="da-DK" dirty="0" smtClean="0"/>
              <a:t>Afsluttet</a:t>
            </a:r>
          </a:p>
          <a:p>
            <a:pPr>
              <a:buNone/>
            </a:pPr>
            <a:endParaRPr lang="da-DK" dirty="0" smtClean="0"/>
          </a:p>
          <a:p>
            <a:pPr>
              <a:buNone/>
            </a:pPr>
            <a:r>
              <a:rPr lang="da-DK" dirty="0" smtClean="0"/>
              <a:t>I gang - frafaldstruet</a:t>
            </a:r>
          </a:p>
          <a:p>
            <a:pPr>
              <a:buNone/>
            </a:pPr>
            <a:endParaRPr lang="da-DK" dirty="0" smtClean="0"/>
          </a:p>
          <a:p>
            <a:pPr>
              <a:buNone/>
            </a:pPr>
            <a:endParaRPr lang="da-DK" dirty="0"/>
          </a:p>
        </p:txBody>
      </p:sp>
      <p:sp>
        <p:nvSpPr>
          <p:cNvPr id="5" name="Højrepil 4"/>
          <p:cNvSpPr/>
          <p:nvPr/>
        </p:nvSpPr>
        <p:spPr>
          <a:xfrm>
            <a:off x="3143240" y="1928802"/>
            <a:ext cx="92869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Højrepil 5"/>
          <p:cNvSpPr/>
          <p:nvPr/>
        </p:nvSpPr>
        <p:spPr>
          <a:xfrm>
            <a:off x="4643438" y="2857496"/>
            <a:ext cx="57150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Højrepil 6"/>
          <p:cNvSpPr/>
          <p:nvPr/>
        </p:nvSpPr>
        <p:spPr>
          <a:xfrm>
            <a:off x="3929058" y="2357430"/>
            <a:ext cx="100013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Højrepil 7"/>
          <p:cNvSpPr/>
          <p:nvPr/>
        </p:nvSpPr>
        <p:spPr>
          <a:xfrm>
            <a:off x="4143372" y="3857628"/>
            <a:ext cx="92869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2200" dirty="0" smtClean="0"/>
              <a:t>Hvordan tænker </a:t>
            </a:r>
            <a:r>
              <a:rPr lang="da-DK" sz="2200" dirty="0" err="1" smtClean="0"/>
              <a:t>Tilbagemelding.dk</a:t>
            </a:r>
            <a:r>
              <a:rPr lang="da-DK" sz="2200" dirty="0" smtClean="0"/>
              <a:t> ?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Grundskolen</a:t>
            </a:r>
            <a:endParaRPr lang="da-DK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</p:nvPr>
        </p:nvGraphicFramePr>
        <p:xfrm>
          <a:off x="357158" y="1857364"/>
          <a:ext cx="7929618" cy="3255580"/>
        </p:xfrm>
        <a:graphic>
          <a:graphicData uri="http://schemas.openxmlformats.org/drawingml/2006/table">
            <a:tbl>
              <a:tblPr/>
              <a:tblGrid>
                <a:gridCol w="2112450"/>
                <a:gridCol w="1963374"/>
                <a:gridCol w="1945928"/>
                <a:gridCol w="1907866"/>
              </a:tblGrid>
              <a:tr h="2857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</a:rPr>
                        <a:t>Hovedplacering</a:t>
                      </a:r>
                      <a:endParaRPr lang="da-DK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65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</a:rPr>
                        <a:t>Underplacering  </a:t>
                      </a:r>
                      <a:endParaRPr lang="da-DK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65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</a:rPr>
                        <a:t>Handling /Bemærkning</a:t>
                      </a:r>
                      <a:endParaRPr lang="da-DK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65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</a:rPr>
                        <a:t>Næste Kontakt</a:t>
                      </a:r>
                      <a:endParaRPr lang="da-DK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65D"/>
                    </a:solidFill>
                  </a:tcPr>
                </a:tc>
              </a:tr>
              <a:tr h="29698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latin typeface="Calibri"/>
                          <a:ea typeface="Times New Roman"/>
                        </a:rPr>
                        <a:t>Grundskole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None/>
                      </a:pPr>
                      <a:endParaRPr lang="da-DK" sz="1100" dirty="0" smtClean="0">
                        <a:latin typeface="Calibri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 dirty="0" smtClean="0">
                          <a:latin typeface="Calibri"/>
                          <a:ea typeface="Times New Roman"/>
                        </a:rPr>
                        <a:t>6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.- 10. Folkeskole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 dirty="0">
                          <a:latin typeface="Calibri"/>
                          <a:ea typeface="Times New Roman"/>
                        </a:rPr>
                        <a:t>6. - 10. Privatskole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 dirty="0">
                          <a:latin typeface="Calibri"/>
                          <a:ea typeface="Times New Roman"/>
                        </a:rPr>
                        <a:t>8. - 10. Efterskole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 dirty="0">
                          <a:latin typeface="Calibri"/>
                          <a:ea typeface="Times New Roman"/>
                        </a:rPr>
                        <a:t>Kommunal Ungdomsskole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 dirty="0">
                          <a:latin typeface="Calibri"/>
                          <a:ea typeface="Times New Roman"/>
                        </a:rPr>
                        <a:t>Specialklasser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 dirty="0">
                          <a:latin typeface="Calibri"/>
                          <a:ea typeface="Times New Roman"/>
                        </a:rPr>
                        <a:t>Intern skole på </a:t>
                      </a:r>
                      <a:r>
                        <a:rPr lang="da-DK" sz="1100" dirty="0" err="1">
                          <a:latin typeface="Calibri"/>
                          <a:ea typeface="Times New Roman"/>
                        </a:rPr>
                        <a:t>socialpæd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. </a:t>
                      </a:r>
                      <a:r>
                        <a:rPr lang="da-DK" sz="1100" dirty="0" smtClean="0">
                          <a:latin typeface="Calibri"/>
                          <a:ea typeface="Times New Roman"/>
                        </a:rPr>
                        <a:t>Opholdssted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dirty="0">
                          <a:latin typeface="Calibri"/>
                          <a:ea typeface="Times New Roman"/>
                        </a:rPr>
                        <a:t>Det vigtigt </a:t>
                      </a:r>
                      <a:r>
                        <a:rPr lang="da-DK" sz="1100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</a:rPr>
                        <a:t>IKKE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 at importere fremadrettet underretninger - altså elever der først starter til august, idet den aktuelle grundskole overskrives. Det kan føre til problemer med autotildelingsreglerne.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dirty="0">
                          <a:latin typeface="Calibri"/>
                          <a:ea typeface="Times New Roman"/>
                        </a:rPr>
                        <a:t>Disse kan senere hentes ved at sætte datoen tilbage og hente ubehandlede tilbagemeldinger.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i="1" dirty="0">
                          <a:latin typeface="Calibri"/>
                          <a:ea typeface="Times New Roman"/>
                        </a:rPr>
                        <a:t>I</a:t>
                      </a:r>
                      <a:r>
                        <a:rPr lang="da-DK" sz="1100" b="1" i="1" dirty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da-DK" sz="1100" i="1" dirty="0">
                          <a:latin typeface="Calibri"/>
                          <a:ea typeface="Times New Roman"/>
                        </a:rPr>
                        <a:t>gang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da-DK" sz="1100" dirty="0" smtClean="0">
                          <a:latin typeface="Calibri"/>
                          <a:ea typeface="Times New Roman"/>
                        </a:rPr>
                        <a:t>– afmeldingsdato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i="1" dirty="0">
                          <a:latin typeface="Calibri"/>
                          <a:ea typeface="Times New Roman"/>
                        </a:rPr>
                        <a:t>Afbrudt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 - dags </a:t>
                      </a:r>
                      <a:r>
                        <a:rPr lang="da-DK" sz="1100" dirty="0" smtClean="0">
                          <a:latin typeface="Calibri"/>
                          <a:ea typeface="Times New Roman"/>
                        </a:rPr>
                        <a:t>dato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100" dirty="0" smtClean="0">
                        <a:latin typeface="Calibri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i="1" dirty="0" smtClean="0">
                          <a:latin typeface="Calibri"/>
                          <a:ea typeface="Times New Roman"/>
                        </a:rPr>
                        <a:t>Afsluttet</a:t>
                      </a:r>
                      <a:r>
                        <a:rPr lang="da-DK" sz="1100" i="1" baseline="0" dirty="0" smtClean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da-DK" sz="1100" baseline="0" dirty="0" smtClean="0">
                          <a:latin typeface="Calibri"/>
                          <a:ea typeface="Times New Roman"/>
                        </a:rPr>
                        <a:t>-  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Agenda</a:t>
            </a:r>
            <a:endParaRPr lang="da-DK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</p:nvPr>
        </p:nvGraphicFramePr>
        <p:xfrm>
          <a:off x="642910" y="1285860"/>
          <a:ext cx="6209030" cy="4841293"/>
        </p:xfrm>
        <a:graphic>
          <a:graphicData uri="http://schemas.openxmlformats.org/drawingml/2006/table">
            <a:tbl>
              <a:tblPr/>
              <a:tblGrid>
                <a:gridCol w="1059180"/>
                <a:gridCol w="5149850"/>
              </a:tblGrid>
              <a:tr h="2592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400" dirty="0">
                          <a:latin typeface="Calibri"/>
                          <a:ea typeface="Times New Roman"/>
                        </a:rPr>
                        <a:t>09.00</a:t>
                      </a:r>
                      <a:endParaRPr lang="da-DK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400">
                          <a:latin typeface="Calibri"/>
                          <a:ea typeface="Times New Roman"/>
                        </a:rPr>
                        <a:t>Velkommen og kaffe</a:t>
                      </a:r>
                      <a:endParaRPr lang="da-DK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57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400">
                          <a:latin typeface="Calibri"/>
                          <a:ea typeface="Times New Roman"/>
                        </a:rPr>
                        <a:t>09.15</a:t>
                      </a:r>
                      <a:endParaRPr lang="da-DK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400">
                          <a:latin typeface="Calibri"/>
                          <a:ea typeface="Times New Roman"/>
                        </a:rPr>
                        <a:t>Tilbagmelding.dk</a:t>
                      </a:r>
                      <a:endParaRPr lang="da-DK" sz="14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da-DK" sz="1400">
                          <a:latin typeface="Calibri"/>
                          <a:ea typeface="Calibri"/>
                          <a:cs typeface="Times New Roman"/>
                        </a:rPr>
                        <a:t>Myndighedskrav og underretningspligt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</a:pPr>
                      <a:r>
                        <a:rPr lang="da-DK" sz="1400">
                          <a:latin typeface="Calibri"/>
                          <a:ea typeface="Calibri"/>
                          <a:cs typeface="Times New Roman"/>
                        </a:rPr>
                        <a:t>Webportalen der blev national - integration med andre systemer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57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400">
                          <a:latin typeface="Calibri"/>
                          <a:ea typeface="Times New Roman"/>
                        </a:rPr>
                        <a:t>09.45</a:t>
                      </a:r>
                      <a:endParaRPr lang="da-DK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400" dirty="0">
                          <a:latin typeface="Calibri"/>
                          <a:ea typeface="Times New Roman"/>
                        </a:rPr>
                        <a:t>Underretninger til </a:t>
                      </a:r>
                      <a:r>
                        <a:rPr lang="da-DK" sz="1400" dirty="0" err="1">
                          <a:latin typeface="Calibri"/>
                          <a:ea typeface="Times New Roman"/>
                        </a:rPr>
                        <a:t>T</a:t>
                      </a:r>
                      <a:r>
                        <a:rPr lang="da-DK" sz="1400" dirty="0" err="1" smtClean="0">
                          <a:latin typeface="Calibri"/>
                          <a:ea typeface="Times New Roman"/>
                        </a:rPr>
                        <a:t>ilbagemelding.dk</a:t>
                      </a:r>
                      <a:endParaRPr lang="da-DK" sz="14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da-DK" sz="1400" dirty="0">
                          <a:latin typeface="Calibri"/>
                          <a:ea typeface="Calibri"/>
                          <a:cs typeface="Times New Roman"/>
                        </a:rPr>
                        <a:t>hvad, hvordan, hvornår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</a:pPr>
                      <a:r>
                        <a:rPr lang="da-DK" sz="1400" dirty="0">
                          <a:latin typeface="Calibri"/>
                          <a:ea typeface="Calibri"/>
                          <a:cs typeface="Times New Roman"/>
                        </a:rPr>
                        <a:t>hvordan tænker </a:t>
                      </a:r>
                      <a:r>
                        <a:rPr lang="da-DK" sz="1400" dirty="0" err="1">
                          <a:latin typeface="Calibri"/>
                          <a:ea typeface="Calibri"/>
                          <a:cs typeface="Times New Roman"/>
                        </a:rPr>
                        <a:t>Tilbagemelding.dk</a:t>
                      </a:r>
                      <a:r>
                        <a:rPr lang="da-DK" sz="1400" dirty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2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400">
                          <a:latin typeface="Calibri"/>
                          <a:ea typeface="Times New Roman"/>
                        </a:rPr>
                        <a:t>10.15</a:t>
                      </a:r>
                      <a:endParaRPr lang="da-DK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400" dirty="0">
                          <a:latin typeface="Calibri"/>
                          <a:ea typeface="Times New Roman"/>
                        </a:rPr>
                        <a:t>Pause</a:t>
                      </a:r>
                      <a:endParaRPr lang="da-DK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57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400">
                          <a:latin typeface="Calibri"/>
                          <a:ea typeface="Times New Roman"/>
                        </a:rPr>
                        <a:t>10.30</a:t>
                      </a:r>
                      <a:endParaRPr lang="da-DK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400">
                          <a:latin typeface="Calibri"/>
                          <a:ea typeface="Times New Roman"/>
                        </a:rPr>
                        <a:t>Gennemgang af tilbagemelding.dk</a:t>
                      </a:r>
                      <a:endParaRPr lang="da-DK" sz="14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da-DK" sz="1400">
                          <a:latin typeface="Calibri"/>
                          <a:ea typeface="Calibri"/>
                          <a:cs typeface="Times New Roman"/>
                        </a:rPr>
                        <a:t>Import af underretning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</a:pPr>
                      <a:r>
                        <a:rPr lang="da-DK" sz="1400">
                          <a:latin typeface="Calibri"/>
                          <a:ea typeface="Calibri"/>
                          <a:cs typeface="Times New Roman"/>
                        </a:rPr>
                        <a:t>Muligheder ved behandling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2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400">
                          <a:latin typeface="Calibri"/>
                          <a:ea typeface="Times New Roman"/>
                        </a:rPr>
                        <a:t>11.00</a:t>
                      </a:r>
                      <a:endParaRPr lang="da-DK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400">
                          <a:latin typeface="Calibri"/>
                          <a:ea typeface="Times New Roman"/>
                        </a:rPr>
                        <a:t>Best practice </a:t>
                      </a:r>
                      <a:r>
                        <a:rPr lang="en-US" sz="1400">
                          <a:latin typeface="Calibri"/>
                          <a:ea typeface="Times New Roman"/>
                        </a:rPr>
                        <a:t>og hands-on</a:t>
                      </a:r>
                      <a:endParaRPr lang="da-DK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2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Times New Roman"/>
                        </a:rPr>
                        <a:t>12.00-12.30</a:t>
                      </a:r>
                      <a:endParaRPr lang="da-DK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400">
                          <a:latin typeface="Calibri"/>
                          <a:ea typeface="Times New Roman"/>
                        </a:rPr>
                        <a:t>Frokost</a:t>
                      </a:r>
                      <a:endParaRPr lang="da-DK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9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400" dirty="0" smtClean="0">
                          <a:latin typeface="+mn-lt"/>
                          <a:ea typeface="Times New Roman"/>
                        </a:rPr>
                        <a:t>12.30</a:t>
                      </a:r>
                      <a:endParaRPr lang="da-DK" sz="14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400" dirty="0" smtClean="0">
                          <a:latin typeface="+mn-lt"/>
                          <a:ea typeface="Times New Roman"/>
                        </a:rPr>
                        <a:t>Best</a:t>
                      </a:r>
                      <a:r>
                        <a:rPr lang="da-DK" sz="1400" baseline="0" dirty="0" smtClean="0"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da-DK" sz="1400" baseline="0" dirty="0" err="1" smtClean="0">
                          <a:latin typeface="+mn-lt"/>
                          <a:ea typeface="Times New Roman"/>
                        </a:rPr>
                        <a:t>practice</a:t>
                      </a:r>
                      <a:r>
                        <a:rPr lang="da-DK" sz="1400" baseline="0" dirty="0" smtClean="0">
                          <a:latin typeface="+mn-lt"/>
                          <a:ea typeface="Times New Roman"/>
                        </a:rPr>
                        <a:t> og </a:t>
                      </a:r>
                      <a:r>
                        <a:rPr lang="da-DK" sz="1400" baseline="0" dirty="0" err="1" smtClean="0">
                          <a:latin typeface="+mn-lt"/>
                          <a:ea typeface="Times New Roman"/>
                        </a:rPr>
                        <a:t>hands-on</a:t>
                      </a:r>
                      <a:r>
                        <a:rPr lang="da-DK" sz="1400" baseline="0" dirty="0" smtClean="0">
                          <a:latin typeface="+mn-lt"/>
                          <a:ea typeface="Times New Roman"/>
                        </a:rPr>
                        <a:t> fortsat</a:t>
                      </a:r>
                      <a:endParaRPr lang="da-DK" sz="1400" dirty="0">
                        <a:latin typeface="+mn-lt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5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Times New Roman"/>
                        </a:rPr>
                        <a:t>12.45</a:t>
                      </a:r>
                      <a:endParaRPr lang="da-DK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400" dirty="0" smtClean="0">
                          <a:latin typeface="Calibri"/>
                          <a:ea typeface="Times New Roman"/>
                        </a:rPr>
                        <a:t>Søgninger </a:t>
                      </a:r>
                      <a:r>
                        <a:rPr lang="da-DK" sz="1400" dirty="0">
                          <a:latin typeface="Calibri"/>
                          <a:ea typeface="Times New Roman"/>
                        </a:rPr>
                        <a:t>til tjekker UVvej </a:t>
                      </a:r>
                      <a:r>
                        <a:rPr lang="da-DK" sz="1400" dirty="0" err="1">
                          <a:latin typeface="Calibri"/>
                          <a:ea typeface="Times New Roman"/>
                        </a:rPr>
                        <a:t>ifht</a:t>
                      </a:r>
                      <a:r>
                        <a:rPr lang="da-DK" sz="1400" dirty="0">
                          <a:latin typeface="Calibri"/>
                          <a:ea typeface="Times New Roman"/>
                        </a:rPr>
                        <a:t>. </a:t>
                      </a:r>
                      <a:r>
                        <a:rPr lang="da-DK" sz="1400" dirty="0" err="1">
                          <a:latin typeface="Calibri"/>
                          <a:ea typeface="Times New Roman"/>
                        </a:rPr>
                        <a:t>Tilbagemelding.dk</a:t>
                      </a:r>
                      <a:endParaRPr lang="da-DK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2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400">
                          <a:latin typeface="Calibri"/>
                          <a:ea typeface="Times New Roman"/>
                        </a:rPr>
                        <a:t>13.30</a:t>
                      </a:r>
                      <a:endParaRPr lang="da-DK" sz="14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400" dirty="0">
                          <a:latin typeface="Calibri"/>
                          <a:ea typeface="Times New Roman"/>
                        </a:rPr>
                        <a:t>Fælles drøftelse </a:t>
                      </a:r>
                      <a:r>
                        <a:rPr lang="da-DK" sz="1400" dirty="0" smtClean="0">
                          <a:latin typeface="Calibri"/>
                          <a:ea typeface="Times New Roman"/>
                        </a:rPr>
                        <a:t>af</a:t>
                      </a:r>
                      <a:r>
                        <a:rPr lang="da-DK" sz="1400" baseline="0" dirty="0" smtClean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da-DK" sz="1400" dirty="0" err="1" smtClean="0">
                          <a:latin typeface="Calibri"/>
                          <a:ea typeface="Times New Roman"/>
                        </a:rPr>
                        <a:t>Tilbagemelding.dk</a:t>
                      </a:r>
                      <a:endParaRPr lang="da-DK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2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400" dirty="0" smtClean="0">
                          <a:latin typeface="Calibri"/>
                          <a:ea typeface="Times New Roman"/>
                        </a:rPr>
                        <a:t>Ca. 14.00</a:t>
                      </a:r>
                      <a:endParaRPr lang="da-DK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400" dirty="0">
                          <a:latin typeface="Calibri"/>
                          <a:ea typeface="Times New Roman"/>
                        </a:rPr>
                        <a:t>Tak for i dag</a:t>
                      </a:r>
                      <a:endParaRPr lang="da-DK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 </a:t>
            </a:r>
            <a:r>
              <a:rPr lang="da-DK" sz="2700" dirty="0" smtClean="0"/>
              <a:t>Hvordan tænker </a:t>
            </a:r>
            <a:r>
              <a:rPr lang="da-DK" sz="2700" dirty="0" err="1" smtClean="0"/>
              <a:t>Tilbagemelding.dk</a:t>
            </a:r>
            <a:r>
              <a:rPr lang="da-DK" sz="2700" dirty="0" smtClean="0"/>
              <a:t> ? </a:t>
            </a:r>
            <a:r>
              <a:rPr lang="da-DK" dirty="0" smtClean="0"/>
              <a:t>Erhvervsuddannelser</a:t>
            </a:r>
            <a:br>
              <a:rPr lang="da-DK" dirty="0" smtClean="0"/>
            </a:br>
            <a:r>
              <a:rPr lang="da-DK" dirty="0" smtClean="0"/>
              <a:t>Gymnasiale uddannelser</a:t>
            </a:r>
            <a:endParaRPr lang="da-DK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</p:nvPr>
        </p:nvGraphicFramePr>
        <p:xfrm>
          <a:off x="428596" y="2357430"/>
          <a:ext cx="8286808" cy="3937758"/>
        </p:xfrm>
        <a:graphic>
          <a:graphicData uri="http://schemas.openxmlformats.org/drawingml/2006/table">
            <a:tbl>
              <a:tblPr/>
              <a:tblGrid>
                <a:gridCol w="2207606"/>
                <a:gridCol w="2051814"/>
                <a:gridCol w="2033582"/>
                <a:gridCol w="1993806"/>
              </a:tblGrid>
              <a:tr h="2417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</a:rPr>
                        <a:t>Hovedplacering</a:t>
                      </a:r>
                      <a:endParaRPr lang="da-DK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</a:rPr>
                        <a:t>Underplacering  </a:t>
                      </a:r>
                      <a:endParaRPr lang="da-DK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</a:rPr>
                        <a:t>Handling /Bemærkning</a:t>
                      </a:r>
                      <a:endParaRPr lang="da-DK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</a:rPr>
                        <a:t>Næste Kontakt</a:t>
                      </a:r>
                      <a:endParaRPr lang="da-DK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16924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latin typeface="Calibri"/>
                          <a:ea typeface="Times New Roman"/>
                        </a:rPr>
                        <a:t>Erhvervsuddannelser 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endParaRPr lang="da-DK" sz="1100" dirty="0" smtClean="0">
                        <a:latin typeface="Calibri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 dirty="0" smtClean="0">
                          <a:latin typeface="Calibri"/>
                          <a:ea typeface="Times New Roman"/>
                        </a:rPr>
                        <a:t>Hovedforløb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 dirty="0">
                          <a:latin typeface="Calibri"/>
                          <a:ea typeface="Times New Roman"/>
                        </a:rPr>
                        <a:t>Grundforløb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100" dirty="0" smtClean="0">
                        <a:latin typeface="Calibri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dirty="0" smtClean="0">
                          <a:latin typeface="Calibri"/>
                          <a:ea typeface="Times New Roman"/>
                        </a:rPr>
                        <a:t>Afslutningsdatoen 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kan lægge langt fremme ved hovedforløb, men der kommer en underretning når det afsluttes.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dirty="0">
                          <a:latin typeface="Calibri"/>
                          <a:ea typeface="Times New Roman"/>
                        </a:rPr>
                        <a:t>Der underrettes ikke længere med LOP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i="1" dirty="0">
                          <a:latin typeface="Calibri"/>
                          <a:ea typeface="Times New Roman"/>
                        </a:rPr>
                        <a:t>I gang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 - afmeldingsdato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100" i="1" dirty="0" smtClean="0">
                        <a:latin typeface="Calibri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i="1" dirty="0" smtClean="0">
                          <a:latin typeface="Calibri"/>
                          <a:ea typeface="Times New Roman"/>
                        </a:rPr>
                        <a:t>Afsluttet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i="1" dirty="0" smtClean="0">
                          <a:latin typeface="Calibri"/>
                          <a:ea typeface="Times New Roman"/>
                        </a:rPr>
                        <a:t>Grundforløb -</a:t>
                      </a:r>
                      <a:r>
                        <a:rPr lang="da-DK" sz="1100" dirty="0" smtClean="0">
                          <a:latin typeface="Calibri"/>
                          <a:ea typeface="Times New Roman"/>
                        </a:rPr>
                        <a:t> 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dirty="0">
                          <a:latin typeface="Calibri"/>
                          <a:ea typeface="Times New Roman"/>
                        </a:rPr>
                        <a:t>2 måneder frem. 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100" dirty="0" smtClean="0">
                        <a:latin typeface="Calibri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i="1" dirty="0" smtClean="0">
                          <a:latin typeface="Calibri"/>
                          <a:ea typeface="Times New Roman"/>
                        </a:rPr>
                        <a:t>Hovedforløb -</a:t>
                      </a:r>
                      <a:r>
                        <a:rPr lang="da-DK" sz="1100" dirty="0" smtClean="0">
                          <a:latin typeface="Calibri"/>
                          <a:ea typeface="Times New Roman"/>
                        </a:rPr>
                        <a:t> 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dirty="0">
                          <a:latin typeface="Calibri"/>
                          <a:ea typeface="Times New Roman"/>
                        </a:rPr>
                        <a:t>Afmeldingsdatoen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100" i="1" dirty="0" smtClean="0">
                        <a:latin typeface="Calibri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i="1" dirty="0" smtClean="0">
                          <a:latin typeface="Calibri"/>
                          <a:ea typeface="Times New Roman"/>
                        </a:rPr>
                        <a:t>Afbrudt 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dirty="0">
                          <a:latin typeface="Calibri"/>
                          <a:ea typeface="Times New Roman"/>
                        </a:rPr>
                        <a:t>Dags dato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19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latin typeface="Calibri"/>
                          <a:ea typeface="Times New Roman"/>
                        </a:rPr>
                        <a:t>Gymnasiale uddannelser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100">
                          <a:latin typeface="Calibri"/>
                          <a:ea typeface="Times New Roman"/>
                        </a:rPr>
                        <a:t>HHX</a:t>
                      </a:r>
                      <a:endParaRPr lang="da-DK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100">
                          <a:latin typeface="Calibri"/>
                          <a:ea typeface="Times New Roman"/>
                        </a:rPr>
                        <a:t>HF</a:t>
                      </a:r>
                      <a:endParaRPr lang="da-DK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100">
                          <a:latin typeface="Calibri"/>
                          <a:ea typeface="Times New Roman"/>
                        </a:rPr>
                        <a:t>HTX</a:t>
                      </a:r>
                      <a:endParaRPr lang="da-DK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en-US" sz="1100">
                          <a:latin typeface="Calibri"/>
                          <a:ea typeface="Times New Roman"/>
                        </a:rPr>
                        <a:t>IB/Pre IB</a:t>
                      </a:r>
                      <a:endParaRPr lang="da-DK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>
                          <a:latin typeface="Calibri"/>
                          <a:ea typeface="Times New Roman"/>
                        </a:rPr>
                        <a:t>STX</a:t>
                      </a:r>
                      <a:endParaRPr lang="da-DK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>
                          <a:latin typeface="Calibri"/>
                          <a:ea typeface="Times New Roman"/>
                        </a:rPr>
                        <a:t>Studenterkursus</a:t>
                      </a:r>
                      <a:endParaRPr lang="da-DK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>
                          <a:latin typeface="Calibri"/>
                          <a:ea typeface="Times New Roman"/>
                        </a:rPr>
                        <a:t>Importeres</a:t>
                      </a:r>
                      <a:endParaRPr lang="da-DK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i="1" dirty="0">
                          <a:latin typeface="Calibri"/>
                          <a:ea typeface="Times New Roman"/>
                        </a:rPr>
                        <a:t>I gang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 - afmeldingsdatoen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100" i="1" dirty="0" smtClean="0">
                        <a:latin typeface="Calibri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i="1" dirty="0" smtClean="0">
                          <a:latin typeface="Calibri"/>
                          <a:ea typeface="Times New Roman"/>
                        </a:rPr>
                        <a:t>Afsluttet</a:t>
                      </a:r>
                      <a:r>
                        <a:rPr lang="da-DK" sz="1100" dirty="0" smtClean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- afmeldingsdatoen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100" i="1" dirty="0" smtClean="0">
                        <a:latin typeface="Calibri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i="1" dirty="0" smtClean="0">
                          <a:latin typeface="Calibri"/>
                          <a:ea typeface="Times New Roman"/>
                        </a:rPr>
                        <a:t>Afbrudt</a:t>
                      </a:r>
                      <a:r>
                        <a:rPr lang="da-DK" sz="1100" dirty="0" smtClean="0">
                          <a:latin typeface="Calibri"/>
                          <a:ea typeface="Times New Roman"/>
                        </a:rPr>
                        <a:t>  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- dags dato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4282" y="571480"/>
            <a:ext cx="8229600" cy="1428752"/>
          </a:xfrm>
        </p:spPr>
        <p:txBody>
          <a:bodyPr>
            <a:noAutofit/>
          </a:bodyPr>
          <a:lstStyle/>
          <a:p>
            <a:pPr algn="l"/>
            <a:r>
              <a:rPr lang="da-DK" sz="2000" dirty="0" smtClean="0"/>
              <a:t>Hvordan tænker </a:t>
            </a:r>
            <a:r>
              <a:rPr lang="da-DK" sz="2000" dirty="0" err="1" smtClean="0"/>
              <a:t>Tilbagemelding.dk</a:t>
            </a:r>
            <a:r>
              <a:rPr lang="da-DK" sz="2000" dirty="0" smtClean="0"/>
              <a:t>? </a:t>
            </a:r>
            <a:r>
              <a:rPr lang="da-DK" sz="3200" dirty="0" smtClean="0"/>
              <a:t/>
            </a:r>
            <a:br>
              <a:rPr lang="da-DK" sz="3200" dirty="0" smtClean="0"/>
            </a:br>
            <a:r>
              <a:rPr lang="da-DK" sz="3200" dirty="0" smtClean="0"/>
              <a:t>Anden aktivitet end ungdomsuddannelse </a:t>
            </a:r>
            <a:br>
              <a:rPr lang="da-DK" sz="3200" dirty="0" smtClean="0"/>
            </a:br>
            <a:r>
              <a:rPr lang="da-DK" sz="3200" dirty="0" smtClean="0"/>
              <a:t>og videregående uddannelser</a:t>
            </a:r>
            <a:br>
              <a:rPr lang="da-DK" sz="3200" dirty="0" smtClean="0"/>
            </a:br>
            <a:endParaRPr lang="da-DK" sz="3200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</p:nvPr>
        </p:nvGraphicFramePr>
        <p:xfrm>
          <a:off x="428596" y="2357430"/>
          <a:ext cx="8072493" cy="2714643"/>
        </p:xfrm>
        <a:graphic>
          <a:graphicData uri="http://schemas.openxmlformats.org/drawingml/2006/table">
            <a:tbl>
              <a:tblPr/>
              <a:tblGrid>
                <a:gridCol w="2150512"/>
                <a:gridCol w="1998750"/>
                <a:gridCol w="1980989"/>
                <a:gridCol w="1942242"/>
              </a:tblGrid>
              <a:tr h="2301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</a:rPr>
                        <a:t>Hovedplacering</a:t>
                      </a:r>
                      <a:endParaRPr lang="da-DK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</a:rPr>
                        <a:t>Underplacering  </a:t>
                      </a:r>
                      <a:endParaRPr lang="da-DK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</a:rPr>
                        <a:t>Handling /Bemærkning</a:t>
                      </a:r>
                      <a:endParaRPr lang="da-DK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</a:rPr>
                        <a:t>Næste Kontakt</a:t>
                      </a:r>
                      <a:endParaRPr lang="da-DK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11293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latin typeface="Calibri"/>
                          <a:ea typeface="Times New Roman"/>
                        </a:rPr>
                        <a:t>Anden aktivitet end ungdomsuddannelse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 dirty="0">
                          <a:latin typeface="Calibri"/>
                          <a:ea typeface="Times New Roman"/>
                        </a:rPr>
                        <a:t>Daghøjskole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 dirty="0">
                          <a:latin typeface="Calibri"/>
                          <a:ea typeface="Times New Roman"/>
                        </a:rPr>
                        <a:t>Husholdnings- og      håndarbejdsskole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 dirty="0">
                          <a:latin typeface="Calibri"/>
                          <a:ea typeface="Times New Roman"/>
                        </a:rPr>
                        <a:t>Højskole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 dirty="0">
                          <a:latin typeface="Calibri"/>
                          <a:ea typeface="Times New Roman"/>
                        </a:rPr>
                        <a:t>Produktionsskole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i="1" dirty="0">
                          <a:latin typeface="Calibri"/>
                          <a:ea typeface="Times New Roman"/>
                        </a:rPr>
                        <a:t>I gang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 -  angives estimeret datospænd   ( ex. 1/8-31/7 )               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100" i="1" dirty="0" smtClean="0">
                        <a:latin typeface="Calibri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i="1" dirty="0" smtClean="0">
                          <a:latin typeface="Calibri"/>
                          <a:ea typeface="Times New Roman"/>
                        </a:rPr>
                        <a:t>Afsluttet</a:t>
                      </a:r>
                      <a:r>
                        <a:rPr lang="da-DK" sz="1100" dirty="0" smtClean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- dags dato 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5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latin typeface="Calibri"/>
                          <a:ea typeface="Times New Roman"/>
                        </a:rPr>
                        <a:t>Videregående Uddannelser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 dirty="0">
                          <a:latin typeface="Calibri"/>
                          <a:ea typeface="Times New Roman"/>
                        </a:rPr>
                        <a:t>Videregående </a:t>
                      </a:r>
                      <a:r>
                        <a:rPr lang="da-DK" sz="1100" dirty="0" err="1">
                          <a:latin typeface="Calibri"/>
                          <a:ea typeface="Times New Roman"/>
                        </a:rPr>
                        <a:t>Udd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. lang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 dirty="0">
                          <a:latin typeface="Calibri"/>
                          <a:ea typeface="Times New Roman"/>
                        </a:rPr>
                        <a:t>Videregående </a:t>
                      </a:r>
                      <a:r>
                        <a:rPr lang="da-DK" sz="1100" dirty="0" err="1">
                          <a:latin typeface="Calibri"/>
                          <a:ea typeface="Times New Roman"/>
                        </a:rPr>
                        <a:t>Udd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. kort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 dirty="0">
                          <a:latin typeface="Calibri"/>
                          <a:ea typeface="Times New Roman"/>
                        </a:rPr>
                        <a:t>Videregående </a:t>
                      </a:r>
                      <a:r>
                        <a:rPr lang="da-DK" sz="1100" dirty="0" err="1">
                          <a:latin typeface="Calibri"/>
                          <a:ea typeface="Times New Roman"/>
                        </a:rPr>
                        <a:t>Udd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. mellem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100" dirty="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i="1" dirty="0">
                          <a:latin typeface="Calibri"/>
                          <a:ea typeface="Times New Roman"/>
                        </a:rPr>
                        <a:t>I gang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 - afmeldingsdatoen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100" i="1" dirty="0" smtClean="0">
                        <a:latin typeface="Calibri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100" i="1" dirty="0" smtClean="0">
                        <a:latin typeface="Calibri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i="1" dirty="0" smtClean="0">
                          <a:latin typeface="Calibri"/>
                          <a:ea typeface="Times New Roman"/>
                        </a:rPr>
                        <a:t>Afsluttet</a:t>
                      </a:r>
                      <a:r>
                        <a:rPr lang="da-DK" sz="1100" dirty="0" smtClean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- afmeldingsdatoen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a-DK" sz="2200" dirty="0" smtClean="0"/>
              <a:t>Hvordan tænker </a:t>
            </a:r>
            <a:r>
              <a:rPr lang="da-DK" sz="2200" dirty="0" err="1" smtClean="0"/>
              <a:t>Tilbagemelding.dk</a:t>
            </a:r>
            <a:r>
              <a:rPr lang="da-DK" sz="2200" dirty="0" smtClean="0"/>
              <a:t> ? 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dirty="0" smtClean="0"/>
              <a:t>Andre uddannelser</a:t>
            </a:r>
            <a:br>
              <a:rPr lang="da-DK" dirty="0" smtClean="0"/>
            </a:br>
            <a:r>
              <a:rPr lang="da-DK" dirty="0" smtClean="0"/>
              <a:t>Andre ungdomsuddannelser</a:t>
            </a:r>
            <a:endParaRPr lang="da-DK" dirty="0"/>
          </a:p>
        </p:txBody>
      </p:sp>
      <p:graphicFrame>
        <p:nvGraphicFramePr>
          <p:cNvPr id="4" name="Pladsholder til indhold 3"/>
          <p:cNvGraphicFramePr>
            <a:graphicFrameLocks noGrp="1"/>
          </p:cNvGraphicFramePr>
          <p:nvPr>
            <p:ph idx="1"/>
          </p:nvPr>
        </p:nvGraphicFramePr>
        <p:xfrm>
          <a:off x="428596" y="2438241"/>
          <a:ext cx="8001056" cy="2562395"/>
        </p:xfrm>
        <a:graphic>
          <a:graphicData uri="http://schemas.openxmlformats.org/drawingml/2006/table">
            <a:tbl>
              <a:tblPr/>
              <a:tblGrid>
                <a:gridCol w="2131481"/>
                <a:gridCol w="1981062"/>
                <a:gridCol w="1963459"/>
                <a:gridCol w="1925054"/>
              </a:tblGrid>
              <a:tr h="2005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</a:rPr>
                        <a:t>Hovedplacering</a:t>
                      </a:r>
                      <a:endParaRPr lang="da-DK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</a:rPr>
                        <a:t>Underplacering  </a:t>
                      </a:r>
                      <a:endParaRPr lang="da-DK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</a:rPr>
                        <a:t>Handling /Bemærkning</a:t>
                      </a:r>
                      <a:endParaRPr lang="da-DK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</a:rPr>
                        <a:t>Næste Kontakt</a:t>
                      </a:r>
                      <a:endParaRPr lang="da-DK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75000"/>
                      </a:schemeClr>
                    </a:solidFill>
                  </a:tcPr>
                </a:tc>
              </a:tr>
              <a:tr h="13777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latin typeface="Calibri"/>
                          <a:ea typeface="Times New Roman"/>
                        </a:rPr>
                        <a:t>Andre Uddannelser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>
                          <a:latin typeface="Calibri"/>
                          <a:ea typeface="Times New Roman"/>
                        </a:rPr>
                        <a:t>Danskuddannelse</a:t>
                      </a:r>
                      <a:endParaRPr lang="da-DK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>
                          <a:latin typeface="Calibri"/>
                          <a:ea typeface="Times New Roman"/>
                        </a:rPr>
                        <a:t>Håndarbejds- og husholdningsskoler</a:t>
                      </a:r>
                      <a:endParaRPr lang="da-DK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>
                          <a:latin typeface="Calibri"/>
                          <a:ea typeface="Times New Roman"/>
                        </a:rPr>
                        <a:t>Offentlig virksomhedsuddannelse</a:t>
                      </a:r>
                      <a:endParaRPr lang="da-DK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>
                          <a:latin typeface="Calibri"/>
                          <a:ea typeface="Times New Roman"/>
                        </a:rPr>
                        <a:t>Private uddannelser</a:t>
                      </a:r>
                      <a:endParaRPr lang="da-DK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>
                          <a:latin typeface="Calibri"/>
                          <a:ea typeface="Times New Roman"/>
                        </a:rPr>
                        <a:t>Anden SU-berettiget udd.</a:t>
                      </a:r>
                      <a:endParaRPr lang="da-DK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100" i="1" dirty="0" smtClean="0">
                        <a:latin typeface="Calibri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i="1" dirty="0" smtClean="0">
                          <a:latin typeface="Calibri"/>
                          <a:ea typeface="Times New Roman"/>
                        </a:rPr>
                        <a:t>I </a:t>
                      </a:r>
                      <a:r>
                        <a:rPr lang="da-DK" sz="1100" i="1" dirty="0">
                          <a:latin typeface="Calibri"/>
                          <a:ea typeface="Times New Roman"/>
                        </a:rPr>
                        <a:t>gang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 - angives estimeret datospænd   ( 1/8-31/7 )               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100" i="1" dirty="0" smtClean="0">
                        <a:latin typeface="Calibri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100" i="1" dirty="0" smtClean="0">
                        <a:latin typeface="Calibri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i="1" dirty="0" smtClean="0">
                          <a:latin typeface="Calibri"/>
                          <a:ea typeface="Times New Roman"/>
                        </a:rPr>
                        <a:t>Afsluttet</a:t>
                      </a:r>
                      <a:r>
                        <a:rPr lang="da-DK" sz="1100" dirty="0" smtClean="0">
                          <a:latin typeface="Calibri"/>
                          <a:ea typeface="Times New Roman"/>
                        </a:rPr>
                        <a:t> – 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dagsdato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841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b="1" dirty="0">
                          <a:latin typeface="Calibri"/>
                          <a:ea typeface="Times New Roman"/>
                        </a:rPr>
                        <a:t>Andre </a:t>
                      </a:r>
                      <a:r>
                        <a:rPr lang="da-DK" sz="1100" b="1" dirty="0" smtClean="0">
                          <a:latin typeface="Calibri"/>
                          <a:ea typeface="Times New Roman"/>
                        </a:rPr>
                        <a:t>Ungdomsuddannelser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>
                          <a:latin typeface="Calibri"/>
                          <a:ea typeface="Times New Roman"/>
                        </a:rPr>
                        <a:t>GSK</a:t>
                      </a:r>
                      <a:endParaRPr lang="da-DK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>
                          <a:latin typeface="Calibri"/>
                          <a:ea typeface="Times New Roman"/>
                        </a:rPr>
                        <a:t>MGK / KBK</a:t>
                      </a:r>
                      <a:endParaRPr lang="da-DK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>
                          <a:latin typeface="Calibri"/>
                          <a:ea typeface="Times New Roman"/>
                        </a:rPr>
                        <a:t>Voksen-specialundervisning</a:t>
                      </a:r>
                      <a:endParaRPr lang="da-DK" sz="120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da-DK" sz="1100">
                          <a:latin typeface="Calibri"/>
                          <a:ea typeface="Times New Roman"/>
                        </a:rPr>
                        <a:t>STU</a:t>
                      </a:r>
                      <a:endParaRPr lang="da-DK" sz="12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da-DK" sz="1100">
                        <a:latin typeface="Calibri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i="1" dirty="0">
                          <a:latin typeface="Calibri"/>
                          <a:ea typeface="Times New Roman"/>
                        </a:rPr>
                        <a:t>I gang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 - afmeldingsdatoen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100" i="1" dirty="0" smtClean="0">
                        <a:latin typeface="Calibri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i="1" dirty="0" smtClean="0">
                          <a:latin typeface="Calibri"/>
                          <a:ea typeface="Times New Roman"/>
                        </a:rPr>
                        <a:t>Afsluttet</a:t>
                      </a:r>
                      <a:r>
                        <a:rPr lang="da-DK" sz="1100" dirty="0" smtClean="0"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- Afmeldingsdatoen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da-DK" sz="1100" i="1" dirty="0" smtClean="0">
                        <a:latin typeface="Calibri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a-DK" sz="1100" i="1" dirty="0" smtClean="0">
                          <a:latin typeface="Calibri"/>
                          <a:ea typeface="Times New Roman"/>
                        </a:rPr>
                        <a:t>Afbrudt</a:t>
                      </a:r>
                      <a:r>
                        <a:rPr lang="da-DK" sz="1100" dirty="0" smtClean="0">
                          <a:latin typeface="Calibri"/>
                          <a:ea typeface="Times New Roman"/>
                        </a:rPr>
                        <a:t>  </a:t>
                      </a:r>
                      <a:r>
                        <a:rPr lang="da-DK" sz="1100" dirty="0">
                          <a:latin typeface="Calibri"/>
                          <a:ea typeface="Times New Roman"/>
                        </a:rPr>
                        <a:t>- dags dato</a:t>
                      </a:r>
                      <a:endParaRPr lang="da-DK" sz="12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Tilbagemelding.dk</a:t>
            </a:r>
            <a:endParaRPr lang="da-DK" dirty="0"/>
          </a:p>
        </p:txBody>
      </p:sp>
      <p:pic>
        <p:nvPicPr>
          <p:cNvPr id="317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47801" y="1600200"/>
            <a:ext cx="724839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Tilbagemelding.dk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Tekstboks 6"/>
          <p:cNvSpPr txBox="1"/>
          <p:nvPr/>
        </p:nvSpPr>
        <p:spPr>
          <a:xfrm>
            <a:off x="2000232" y="2285992"/>
            <a:ext cx="4429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a-DK" dirty="0"/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42908" y="0"/>
            <a:ext cx="11087082" cy="73580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a-DK" sz="3600" dirty="0" smtClean="0">
              <a:latin typeface="Segoe Print" pitchFamily="2" charset="0"/>
            </a:endParaRPr>
          </a:p>
          <a:p>
            <a:pPr>
              <a:buNone/>
            </a:pPr>
            <a:endParaRPr lang="da-DK" sz="3600" dirty="0" smtClean="0">
              <a:latin typeface="Segoe Print" pitchFamily="2" charset="0"/>
            </a:endParaRPr>
          </a:p>
          <a:p>
            <a:pPr algn="ctr">
              <a:buNone/>
            </a:pPr>
            <a:r>
              <a:rPr lang="da-DK" sz="6000" dirty="0" smtClean="0">
                <a:latin typeface="Segoe Print" pitchFamily="2" charset="0"/>
              </a:rPr>
              <a:t>Live </a:t>
            </a:r>
            <a:r>
              <a:rPr lang="da-DK" sz="6000" dirty="0" err="1" smtClean="0">
                <a:latin typeface="Segoe Print" pitchFamily="2" charset="0"/>
              </a:rPr>
              <a:t>view</a:t>
            </a:r>
            <a:endParaRPr lang="da-DK" sz="6000" dirty="0" smtClean="0">
              <a:latin typeface="Segoe Print" pitchFamily="2" charset="0"/>
            </a:endParaRPr>
          </a:p>
          <a:p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 err="1" smtClean="0"/>
              <a:t>Tilbagemelding.dk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sz="2000" dirty="0" smtClean="0"/>
              <a:t>Myndighedskrav og underretningspligt</a:t>
            </a:r>
            <a:endParaRPr lang="da-DK" sz="2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a-DK" sz="2400" dirty="0" smtClean="0"/>
              <a:t>LBK673 01/07/2009</a:t>
            </a:r>
          </a:p>
          <a:p>
            <a:pPr>
              <a:buNone/>
            </a:pPr>
            <a:endParaRPr lang="da-DK" sz="2400" dirty="0" smtClean="0"/>
          </a:p>
          <a:p>
            <a:r>
              <a:rPr lang="da-DK" sz="2000" dirty="0" smtClean="0"/>
              <a:t>Stk. 2. Når en ung under 25 år, der har opfyldt undervisningspligten, men ikke gennemført en ungdomsuddannelse eller en videregående uddannelse, </a:t>
            </a:r>
            <a:r>
              <a:rPr lang="da-DK" sz="2000" b="1" dirty="0" smtClean="0"/>
              <a:t>optages på, afbryder eller gennemfører et skole- eller uddannelsesforløb</a:t>
            </a:r>
            <a:r>
              <a:rPr lang="da-DK" sz="2000" dirty="0" smtClean="0"/>
              <a:t>, skal uddannelsesinstitutionen underrette Ungdommens Uddannelsesvejledning i den kommune, hvor den unge er </a:t>
            </a:r>
            <a:r>
              <a:rPr lang="da-DK" sz="2000" b="1" dirty="0" smtClean="0"/>
              <a:t>tilmeldt folkeregisteret</a:t>
            </a:r>
            <a:r>
              <a:rPr lang="da-DK" sz="2000" dirty="0" smtClean="0"/>
              <a:t>. Underretning skal også gives, hvis uddannelsesinstitutionen vurderer, at der er en </a:t>
            </a:r>
            <a:r>
              <a:rPr lang="da-DK" sz="2000" b="1" dirty="0" smtClean="0"/>
              <a:t>overhængende risiko for, at den unge afbryder et skole- eller uddannelsesforløb.</a:t>
            </a:r>
          </a:p>
          <a:p>
            <a:pPr>
              <a:buNone/>
            </a:pP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Statuskoder</a:t>
            </a:r>
            <a:br>
              <a:rPr lang="da-DK" dirty="0" smtClean="0"/>
            </a:br>
            <a:r>
              <a:rPr lang="da-DK" dirty="0" smtClean="0"/>
              <a:t> </a:t>
            </a:r>
            <a:r>
              <a:rPr lang="da-DK" sz="2000" dirty="0" smtClean="0"/>
              <a:t>Myndighedskrav og underretningspligt</a:t>
            </a:r>
            <a:endParaRPr lang="da-DK" sz="2000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972056" cy="4525963"/>
          </a:xfrm>
        </p:spPr>
        <p:txBody>
          <a:bodyPr/>
          <a:lstStyle/>
          <a:p>
            <a:r>
              <a:rPr lang="da-DK" dirty="0" smtClean="0"/>
              <a:t>Optaget </a:t>
            </a:r>
          </a:p>
          <a:p>
            <a:r>
              <a:rPr lang="da-DK" dirty="0" smtClean="0"/>
              <a:t>Afbrudt uddannelse</a:t>
            </a:r>
          </a:p>
          <a:p>
            <a:r>
              <a:rPr lang="da-DK" dirty="0" smtClean="0"/>
              <a:t>Gennemført uddannelse</a:t>
            </a:r>
          </a:p>
          <a:p>
            <a:pPr lvl="1"/>
            <a:r>
              <a:rPr lang="da-DK" dirty="0" smtClean="0"/>
              <a:t>Eksempelvis også grundforløb</a:t>
            </a:r>
          </a:p>
          <a:p>
            <a:r>
              <a:rPr lang="da-DK" dirty="0" smtClean="0"/>
              <a:t>I risiko for at afbryde uddannelsen</a:t>
            </a:r>
          </a:p>
          <a:p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5572132" y="1600200"/>
            <a:ext cx="3114668" cy="4525963"/>
          </a:xfrm>
        </p:spPr>
        <p:txBody>
          <a:bodyPr/>
          <a:lstStyle/>
          <a:p>
            <a:pPr>
              <a:buNone/>
            </a:pPr>
            <a:r>
              <a:rPr lang="da-DK" dirty="0" smtClean="0"/>
              <a:t>I gang</a:t>
            </a:r>
          </a:p>
          <a:p>
            <a:pPr>
              <a:buNone/>
            </a:pPr>
            <a:r>
              <a:rPr lang="da-DK" dirty="0" smtClean="0"/>
              <a:t>Afbrudt</a:t>
            </a:r>
          </a:p>
          <a:p>
            <a:pPr>
              <a:buNone/>
            </a:pPr>
            <a:r>
              <a:rPr lang="da-DK" dirty="0" smtClean="0"/>
              <a:t>Afsluttet</a:t>
            </a:r>
          </a:p>
          <a:p>
            <a:pPr>
              <a:buNone/>
            </a:pPr>
            <a:endParaRPr lang="da-DK" dirty="0" smtClean="0"/>
          </a:p>
          <a:p>
            <a:pPr>
              <a:buNone/>
            </a:pPr>
            <a:r>
              <a:rPr lang="da-DK" dirty="0" smtClean="0"/>
              <a:t>I gang - frafaldstruet</a:t>
            </a:r>
          </a:p>
          <a:p>
            <a:pPr>
              <a:buNone/>
            </a:pPr>
            <a:endParaRPr lang="da-DK" dirty="0" smtClean="0"/>
          </a:p>
          <a:p>
            <a:pPr>
              <a:buNone/>
            </a:pPr>
            <a:endParaRPr lang="da-DK" dirty="0"/>
          </a:p>
        </p:txBody>
      </p:sp>
      <p:sp>
        <p:nvSpPr>
          <p:cNvPr id="5" name="Højrepil 4"/>
          <p:cNvSpPr/>
          <p:nvPr/>
        </p:nvSpPr>
        <p:spPr>
          <a:xfrm>
            <a:off x="3143240" y="1928802"/>
            <a:ext cx="92869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Højrepil 5"/>
          <p:cNvSpPr/>
          <p:nvPr/>
        </p:nvSpPr>
        <p:spPr>
          <a:xfrm>
            <a:off x="4643438" y="2857496"/>
            <a:ext cx="57150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Højrepil 6"/>
          <p:cNvSpPr/>
          <p:nvPr/>
        </p:nvSpPr>
        <p:spPr>
          <a:xfrm>
            <a:off x="3929058" y="2357430"/>
            <a:ext cx="100013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Højrepil 7"/>
          <p:cNvSpPr/>
          <p:nvPr/>
        </p:nvSpPr>
        <p:spPr>
          <a:xfrm>
            <a:off x="4143372" y="3857628"/>
            <a:ext cx="928694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Hvad med tilmeldt…?</a:t>
            </a:r>
            <a:endParaRPr lang="da-DK" dirty="0"/>
          </a:p>
        </p:txBody>
      </p:sp>
      <p:sp>
        <p:nvSpPr>
          <p:cNvPr id="6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Tilmeldt</a:t>
            </a:r>
          </a:p>
          <a:p>
            <a:pPr lvl="1"/>
            <a:r>
              <a:rPr lang="da-DK" dirty="0" err="1" smtClean="0"/>
              <a:t>Optagelse.dk</a:t>
            </a:r>
            <a:endParaRPr lang="da-DK" dirty="0" smtClean="0"/>
          </a:p>
          <a:p>
            <a:pPr lvl="1"/>
            <a:r>
              <a:rPr lang="da-DK" dirty="0" smtClean="0"/>
              <a:t>1.prioritet</a:t>
            </a:r>
          </a:p>
          <a:p>
            <a:pPr lvl="1"/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48922" y="428604"/>
            <a:ext cx="8046156" cy="5697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Årsagskoder ved afbrud</a:t>
            </a:r>
            <a:br>
              <a:rPr lang="da-DK" dirty="0" smtClean="0"/>
            </a:br>
            <a:r>
              <a:rPr lang="da-DK" dirty="0" smtClean="0"/>
              <a:t> </a:t>
            </a:r>
            <a:r>
              <a:rPr lang="da-DK" sz="2000" dirty="0" smtClean="0"/>
              <a:t>Myndighedskrav og underretningspligt</a:t>
            </a:r>
            <a:endParaRPr lang="da-DK" sz="2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a-DK" dirty="0" smtClean="0"/>
              <a:t>Uddannelsen ikke påbegyndt</a:t>
            </a:r>
          </a:p>
          <a:p>
            <a:r>
              <a:rPr lang="da-DK" dirty="0" smtClean="0"/>
              <a:t>Ændret uddannelse</a:t>
            </a:r>
          </a:p>
          <a:p>
            <a:r>
              <a:rPr lang="da-DK" dirty="0" smtClean="0"/>
              <a:t>Skiftet skole</a:t>
            </a:r>
          </a:p>
          <a:p>
            <a:r>
              <a:rPr lang="da-DK" dirty="0" smtClean="0"/>
              <a:t>Skiftet skole og ændret uddannelse</a:t>
            </a:r>
          </a:p>
          <a:p>
            <a:r>
              <a:rPr lang="da-DK" dirty="0" smtClean="0"/>
              <a:t>Uddannelsesaftale ophævet</a:t>
            </a:r>
          </a:p>
          <a:p>
            <a:r>
              <a:rPr lang="da-DK" dirty="0" smtClean="0"/>
              <a:t>Sygdom</a:t>
            </a:r>
          </a:p>
          <a:p>
            <a:r>
              <a:rPr lang="da-DK" dirty="0" smtClean="0"/>
              <a:t>Fravær</a:t>
            </a:r>
          </a:p>
          <a:p>
            <a:r>
              <a:rPr lang="da-DK" dirty="0" smtClean="0"/>
              <a:t>Faglige krav</a:t>
            </a:r>
          </a:p>
          <a:p>
            <a:r>
              <a:rPr lang="da-DK" dirty="0" smtClean="0"/>
              <a:t>Andet</a:t>
            </a:r>
          </a:p>
          <a:p>
            <a:r>
              <a:rPr lang="da-DK" dirty="0" smtClean="0"/>
              <a:t>Ukendt /  ikke oplyst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 smtClean="0"/>
              <a:t>Uddannelsesinstitutioner</a:t>
            </a:r>
            <a:br>
              <a:rPr lang="da-DK" dirty="0" smtClean="0"/>
            </a:br>
            <a:r>
              <a:rPr lang="da-DK" dirty="0" smtClean="0"/>
              <a:t> </a:t>
            </a:r>
            <a:r>
              <a:rPr lang="da-DK" sz="2000" dirty="0" smtClean="0"/>
              <a:t>Myndighedskrav og underretningspligt</a:t>
            </a:r>
            <a:endParaRPr lang="da-DK" sz="2000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da-DK" dirty="0" smtClean="0"/>
              <a:t>Erhvervsuddannelser, </a:t>
            </a:r>
            <a:r>
              <a:rPr lang="da-DK" dirty="0" err="1" smtClean="0"/>
              <a:t>incl</a:t>
            </a:r>
            <a:r>
              <a:rPr lang="da-DK" dirty="0" smtClean="0"/>
              <a:t>. EGU med fagelementer fra EUD.</a:t>
            </a:r>
          </a:p>
          <a:p>
            <a:pPr lvl="0"/>
            <a:r>
              <a:rPr lang="da-DK" dirty="0" smtClean="0"/>
              <a:t>Gymnasiale uddannelser</a:t>
            </a:r>
          </a:p>
          <a:p>
            <a:pPr lvl="0"/>
            <a:r>
              <a:rPr lang="da-DK" dirty="0" smtClean="0"/>
              <a:t>Erhvervsgymnasiale uddannelser</a:t>
            </a:r>
          </a:p>
          <a:p>
            <a:pPr lvl="0"/>
            <a:r>
              <a:rPr lang="da-DK" dirty="0" smtClean="0"/>
              <a:t>Højskoler, husholdningsskoler og håndarbejdsskoler</a:t>
            </a:r>
          </a:p>
          <a:p>
            <a:pPr lvl="0"/>
            <a:r>
              <a:rPr lang="da-DK" dirty="0" smtClean="0"/>
              <a:t>Produktionsskole</a:t>
            </a:r>
          </a:p>
          <a:p>
            <a:pPr lvl="0"/>
            <a:r>
              <a:rPr lang="da-DK" dirty="0" smtClean="0"/>
              <a:t>Almen voksen uddannelser</a:t>
            </a:r>
          </a:p>
          <a:p>
            <a:pPr lvl="0"/>
            <a:r>
              <a:rPr lang="da-DK" dirty="0" smtClean="0"/>
              <a:t>Efterskole, 10. klasse.</a:t>
            </a:r>
          </a:p>
          <a:p>
            <a:pPr lvl="0"/>
            <a:r>
              <a:rPr lang="da-DK" dirty="0" smtClean="0"/>
              <a:t>Ungdomsuddannelse for unge med særlige behov</a:t>
            </a:r>
          </a:p>
          <a:p>
            <a:pPr lvl="0"/>
            <a:r>
              <a:rPr lang="da-DK" dirty="0" smtClean="0"/>
              <a:t>Erhvervsakademi uddannelser (forudsat at eleven ikke har gennemført en ungdomsuddannelse)</a:t>
            </a:r>
          </a:p>
          <a:p>
            <a:pPr lvl="0"/>
            <a:r>
              <a:rPr lang="da-DK" dirty="0" smtClean="0"/>
              <a:t>Professionsbachelor uddannelser (forudsat at eleven ikke har gennemført en ungdomsuddannelse)</a:t>
            </a:r>
          </a:p>
          <a:p>
            <a:pPr lvl="0"/>
            <a:r>
              <a:rPr lang="da-DK" dirty="0" smtClean="0"/>
              <a:t>Og andre uddannelser med en varighed over 3 måneder</a:t>
            </a:r>
          </a:p>
          <a:p>
            <a:pPr lvl="0"/>
            <a:r>
              <a:rPr lang="da-DK" dirty="0" smtClean="0"/>
              <a:t>Specialvejledningsprogrammet</a:t>
            </a:r>
          </a:p>
          <a:p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1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5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0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1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5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25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31" dur="indefinit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a-DK" dirty="0" smtClean="0"/>
              <a:t>Så gik der integration i den……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 smtClean="0"/>
              <a:t>Systemer der integreres til</a:t>
            </a:r>
          </a:p>
          <a:p>
            <a:pPr lvl="1"/>
            <a:r>
              <a:rPr lang="da-DK" dirty="0" smtClean="0"/>
              <a:t>EASY-A/P - </a:t>
            </a:r>
            <a:r>
              <a:rPr lang="da-DK" i="1" dirty="0" smtClean="0"/>
              <a:t>erhvervsskolerne</a:t>
            </a:r>
          </a:p>
          <a:p>
            <a:pPr lvl="1"/>
            <a:r>
              <a:rPr lang="da-DK" dirty="0" smtClean="0"/>
              <a:t>LUDUS – sundhed og generel </a:t>
            </a:r>
            <a:r>
              <a:rPr lang="da-DK" i="1" dirty="0" smtClean="0"/>
              <a:t>– VUC og SOSU</a:t>
            </a:r>
          </a:p>
          <a:p>
            <a:pPr lvl="1"/>
            <a:r>
              <a:rPr lang="da-DK" dirty="0" smtClean="0"/>
              <a:t>GAS - </a:t>
            </a:r>
            <a:r>
              <a:rPr lang="da-DK" i="1" dirty="0" smtClean="0"/>
              <a:t>gymnasierne</a:t>
            </a:r>
          </a:p>
          <a:p>
            <a:pPr lvl="1"/>
            <a:r>
              <a:rPr lang="da-DK" dirty="0" smtClean="0"/>
              <a:t>LECTIO - </a:t>
            </a:r>
            <a:r>
              <a:rPr lang="da-DK" i="1" dirty="0" smtClean="0"/>
              <a:t>gymnasierne</a:t>
            </a:r>
          </a:p>
          <a:p>
            <a:pPr lvl="1"/>
            <a:r>
              <a:rPr lang="da-DK" dirty="0" err="1" smtClean="0"/>
              <a:t>EDB-Brugs</a:t>
            </a:r>
            <a:r>
              <a:rPr lang="da-DK" dirty="0" smtClean="0"/>
              <a:t> – </a:t>
            </a:r>
            <a:r>
              <a:rPr lang="da-DK" i="1" dirty="0" smtClean="0"/>
              <a:t>efterskoler og privatskoler</a:t>
            </a:r>
          </a:p>
          <a:p>
            <a:pPr lvl="1"/>
            <a:r>
              <a:rPr lang="da-DK" dirty="0" smtClean="0"/>
              <a:t>En række mindre systemer (</a:t>
            </a:r>
            <a:r>
              <a:rPr lang="da-DK" i="1" dirty="0" smtClean="0"/>
              <a:t>højskoler, produktionsskoler etc.)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Vdat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517</TotalTime>
  <Words>924</Words>
  <Application>Microsoft Office PowerPoint</Application>
  <PresentationFormat>Skærmshow (4:3)</PresentationFormat>
  <Paragraphs>305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25</vt:i4>
      </vt:variant>
    </vt:vector>
  </HeadingPairs>
  <TitlesOfParts>
    <vt:vector size="26" baseType="lpstr">
      <vt:lpstr>UVdata</vt:lpstr>
      <vt:lpstr>Tilbagemelding.dk - vejen til bedre underretning</vt:lpstr>
      <vt:lpstr>Agenda</vt:lpstr>
      <vt:lpstr>Tilbagemelding.dk Myndighedskrav og underretningspligt</vt:lpstr>
      <vt:lpstr>Statuskoder  Myndighedskrav og underretningspligt</vt:lpstr>
      <vt:lpstr>Hvad med tilmeldt…?</vt:lpstr>
      <vt:lpstr>Dias nummer 6</vt:lpstr>
      <vt:lpstr>Årsagskoder ved afbrud  Myndighedskrav og underretningspligt</vt:lpstr>
      <vt:lpstr>Uddannelsesinstitutioner  Myndighedskrav og underretningspligt</vt:lpstr>
      <vt:lpstr>Så gik der integration i den……</vt:lpstr>
      <vt:lpstr>Så gik der integration i den……</vt:lpstr>
      <vt:lpstr>Uden integration</vt:lpstr>
      <vt:lpstr>Dias nummer 12</vt:lpstr>
      <vt:lpstr>Sådan kan det komme til at se ud….</vt:lpstr>
      <vt:lpstr>Sådan ser det ud</vt:lpstr>
      <vt:lpstr>Tilbagemelding.dk</vt:lpstr>
      <vt:lpstr>Kommunebrevene vs. Tilbagemelding.dk</vt:lpstr>
      <vt:lpstr>Dias nummer 17</vt:lpstr>
      <vt:lpstr>Underretninger</vt:lpstr>
      <vt:lpstr>Hvordan tænker Tilbagemelding.dk ? Grundskolen</vt:lpstr>
      <vt:lpstr>  Hvordan tænker Tilbagemelding.dk ? Erhvervsuddannelser Gymnasiale uddannelser</vt:lpstr>
      <vt:lpstr>Hvordan tænker Tilbagemelding.dk?  Anden aktivitet end ungdomsuddannelse  og videregående uddannelser </vt:lpstr>
      <vt:lpstr>Hvordan tænker Tilbagemelding.dk ?  Andre uddannelser Andre ungdomsuddannelser</vt:lpstr>
      <vt:lpstr>Tilbagemelding.dk</vt:lpstr>
      <vt:lpstr>Tilbagemelding.dk</vt:lpstr>
      <vt:lpstr>Dias nummer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Dias nummer 1</dc:title>
  <dc:creator>Christel Jørgensen</dc:creator>
  <cp:lastModifiedBy>Administrator</cp:lastModifiedBy>
  <cp:revision>48</cp:revision>
  <dcterms:modified xsi:type="dcterms:W3CDTF">2009-10-07T13:26:17Z</dcterms:modified>
</cp:coreProperties>
</file>